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5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299ECB-67D5-4C27-A619-13055F4AABA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A49EE-212F-4F38-8D75-212E367DDAFC}" type="slidenum">
              <a:rPr lang="en-US" smtClean="0"/>
              <a:t>‹#›</a:t>
            </a:fld>
            <a:endParaRPr lang="en-US"/>
          </a:p>
        </p:txBody>
      </p:sp>
    </p:spTree>
    <p:extLst>
      <p:ext uri="{BB962C8B-B14F-4D97-AF65-F5344CB8AC3E}">
        <p14:creationId xmlns:p14="http://schemas.microsoft.com/office/powerpoint/2010/main" val="417203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99ECB-67D5-4C27-A619-13055F4AABA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A49EE-212F-4F38-8D75-212E367DDAFC}" type="slidenum">
              <a:rPr lang="en-US" smtClean="0"/>
              <a:t>‹#›</a:t>
            </a:fld>
            <a:endParaRPr lang="en-US"/>
          </a:p>
        </p:txBody>
      </p:sp>
    </p:spTree>
    <p:extLst>
      <p:ext uri="{BB962C8B-B14F-4D97-AF65-F5344CB8AC3E}">
        <p14:creationId xmlns:p14="http://schemas.microsoft.com/office/powerpoint/2010/main" val="60669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99ECB-67D5-4C27-A619-13055F4AABA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A49EE-212F-4F38-8D75-212E367DDAFC}" type="slidenum">
              <a:rPr lang="en-US" smtClean="0"/>
              <a:t>‹#›</a:t>
            </a:fld>
            <a:endParaRPr lang="en-US"/>
          </a:p>
        </p:txBody>
      </p:sp>
    </p:spTree>
    <p:extLst>
      <p:ext uri="{BB962C8B-B14F-4D97-AF65-F5344CB8AC3E}">
        <p14:creationId xmlns:p14="http://schemas.microsoft.com/office/powerpoint/2010/main" val="261873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99ECB-67D5-4C27-A619-13055F4AABA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A49EE-212F-4F38-8D75-212E367DDAFC}" type="slidenum">
              <a:rPr lang="en-US" smtClean="0"/>
              <a:t>‹#›</a:t>
            </a:fld>
            <a:endParaRPr lang="en-US"/>
          </a:p>
        </p:txBody>
      </p:sp>
    </p:spTree>
    <p:extLst>
      <p:ext uri="{BB962C8B-B14F-4D97-AF65-F5344CB8AC3E}">
        <p14:creationId xmlns:p14="http://schemas.microsoft.com/office/powerpoint/2010/main" val="58752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299ECB-67D5-4C27-A619-13055F4AABA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4A49EE-212F-4F38-8D75-212E367DDAFC}" type="slidenum">
              <a:rPr lang="en-US" smtClean="0"/>
              <a:t>‹#›</a:t>
            </a:fld>
            <a:endParaRPr lang="en-US"/>
          </a:p>
        </p:txBody>
      </p:sp>
    </p:spTree>
    <p:extLst>
      <p:ext uri="{BB962C8B-B14F-4D97-AF65-F5344CB8AC3E}">
        <p14:creationId xmlns:p14="http://schemas.microsoft.com/office/powerpoint/2010/main" val="297938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299ECB-67D5-4C27-A619-13055F4AABAF}"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A49EE-212F-4F38-8D75-212E367DDAFC}" type="slidenum">
              <a:rPr lang="en-US" smtClean="0"/>
              <a:t>‹#›</a:t>
            </a:fld>
            <a:endParaRPr lang="en-US"/>
          </a:p>
        </p:txBody>
      </p:sp>
    </p:spTree>
    <p:extLst>
      <p:ext uri="{BB962C8B-B14F-4D97-AF65-F5344CB8AC3E}">
        <p14:creationId xmlns:p14="http://schemas.microsoft.com/office/powerpoint/2010/main" val="825845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299ECB-67D5-4C27-A619-13055F4AABAF}" type="datetimeFigureOut">
              <a:rPr lang="en-US" smtClean="0"/>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4A49EE-212F-4F38-8D75-212E367DDAFC}" type="slidenum">
              <a:rPr lang="en-US" smtClean="0"/>
              <a:t>‹#›</a:t>
            </a:fld>
            <a:endParaRPr lang="en-US"/>
          </a:p>
        </p:txBody>
      </p:sp>
    </p:spTree>
    <p:extLst>
      <p:ext uri="{BB962C8B-B14F-4D97-AF65-F5344CB8AC3E}">
        <p14:creationId xmlns:p14="http://schemas.microsoft.com/office/powerpoint/2010/main" val="339596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299ECB-67D5-4C27-A619-13055F4AABAF}" type="datetimeFigureOut">
              <a:rPr lang="en-US" smtClean="0"/>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4A49EE-212F-4F38-8D75-212E367DDAFC}" type="slidenum">
              <a:rPr lang="en-US" smtClean="0"/>
              <a:t>‹#›</a:t>
            </a:fld>
            <a:endParaRPr lang="en-US"/>
          </a:p>
        </p:txBody>
      </p:sp>
    </p:spTree>
    <p:extLst>
      <p:ext uri="{BB962C8B-B14F-4D97-AF65-F5344CB8AC3E}">
        <p14:creationId xmlns:p14="http://schemas.microsoft.com/office/powerpoint/2010/main" val="4622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99ECB-67D5-4C27-A619-13055F4AABAF}" type="datetimeFigureOut">
              <a:rPr lang="en-US" smtClean="0"/>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4A49EE-212F-4F38-8D75-212E367DDAFC}" type="slidenum">
              <a:rPr lang="en-US" smtClean="0"/>
              <a:t>‹#›</a:t>
            </a:fld>
            <a:endParaRPr lang="en-US"/>
          </a:p>
        </p:txBody>
      </p:sp>
    </p:spTree>
    <p:extLst>
      <p:ext uri="{BB962C8B-B14F-4D97-AF65-F5344CB8AC3E}">
        <p14:creationId xmlns:p14="http://schemas.microsoft.com/office/powerpoint/2010/main" val="156107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99ECB-67D5-4C27-A619-13055F4AABAF}"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A49EE-212F-4F38-8D75-212E367DDAFC}" type="slidenum">
              <a:rPr lang="en-US" smtClean="0"/>
              <a:t>‹#›</a:t>
            </a:fld>
            <a:endParaRPr lang="en-US"/>
          </a:p>
        </p:txBody>
      </p:sp>
    </p:spTree>
    <p:extLst>
      <p:ext uri="{BB962C8B-B14F-4D97-AF65-F5344CB8AC3E}">
        <p14:creationId xmlns:p14="http://schemas.microsoft.com/office/powerpoint/2010/main" val="134648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99ECB-67D5-4C27-A619-13055F4AABAF}"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4A49EE-212F-4F38-8D75-212E367DDAFC}" type="slidenum">
              <a:rPr lang="en-US" smtClean="0"/>
              <a:t>‹#›</a:t>
            </a:fld>
            <a:endParaRPr lang="en-US"/>
          </a:p>
        </p:txBody>
      </p:sp>
    </p:spTree>
    <p:extLst>
      <p:ext uri="{BB962C8B-B14F-4D97-AF65-F5344CB8AC3E}">
        <p14:creationId xmlns:p14="http://schemas.microsoft.com/office/powerpoint/2010/main" val="76290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99ECB-67D5-4C27-A619-13055F4AABAF}" type="datetimeFigureOut">
              <a:rPr lang="en-US" smtClean="0"/>
              <a:t>4/26/2020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A49EE-212F-4F38-8D75-212E367DDAFC}" type="slidenum">
              <a:rPr lang="en-US" smtClean="0"/>
              <a:t>‹#›</a:t>
            </a:fld>
            <a:endParaRPr lang="en-US"/>
          </a:p>
        </p:txBody>
      </p:sp>
    </p:spTree>
    <p:extLst>
      <p:ext uri="{BB962C8B-B14F-4D97-AF65-F5344CB8AC3E}">
        <p14:creationId xmlns:p14="http://schemas.microsoft.com/office/powerpoint/2010/main" val="254498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3200" b="1">
                <a:solidFill>
                  <a:srgbClr val="FF6600"/>
                </a:solidFill>
              </a:rPr>
              <a:t>BRICKS</a:t>
            </a:r>
            <a:endParaRPr lang="en-US" sz="3200" b="1"/>
          </a:p>
        </p:txBody>
      </p:sp>
      <p:sp>
        <p:nvSpPr>
          <p:cNvPr id="2051" name="Rectangle 3"/>
          <p:cNvSpPr>
            <a:spLocks noGrp="1" noChangeArrowheads="1"/>
          </p:cNvSpPr>
          <p:nvPr>
            <p:ph type="body" idx="1"/>
          </p:nvPr>
        </p:nvSpPr>
        <p:spPr/>
        <p:txBody>
          <a:bodyPr/>
          <a:lstStyle/>
          <a:p>
            <a:pPr eaLnBrk="1" hangingPunct="1"/>
            <a:r>
              <a:rPr lang="en-US"/>
              <a:t>Bricks are blocks of tampered clay molded to suitable shapes and sizes while it is still in plastic condition, dried in the sun and burnt if desired so as to make them more strong, hard and durable. </a:t>
            </a:r>
          </a:p>
          <a:p>
            <a:pPr eaLnBrk="1" hangingPunct="1"/>
            <a:r>
              <a:rPr lang="en-US">
                <a:solidFill>
                  <a:srgbClr val="FF6600"/>
                </a:solidFill>
              </a:rPr>
              <a:t>Dimensions of bricks are </a:t>
            </a:r>
          </a:p>
          <a:p>
            <a:pPr lvl="1" eaLnBrk="1" hangingPunct="1"/>
            <a:r>
              <a:rPr lang="en-US"/>
              <a:t>9” x 4.5” x 3”</a:t>
            </a:r>
          </a:p>
          <a:p>
            <a:pPr lvl="1" eaLnBrk="1" hangingPunct="1"/>
            <a:r>
              <a:rPr lang="en-US"/>
              <a:t>215 x 102.5 x 65</a:t>
            </a:r>
          </a:p>
        </p:txBody>
      </p:sp>
    </p:spTree>
    <p:extLst>
      <p:ext uri="{BB962C8B-B14F-4D97-AF65-F5344CB8AC3E}">
        <p14:creationId xmlns:p14="http://schemas.microsoft.com/office/powerpoint/2010/main" val="600482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defRPr/>
            </a:pPr>
            <a:r>
              <a:rPr lang="en-US" b="1" dirty="0"/>
              <a:t>    </a:t>
            </a:r>
            <a:r>
              <a:rPr lang="en-US" dirty="0"/>
              <a:t>Compressive strength of Bricks</a:t>
            </a:r>
          </a:p>
          <a:p>
            <a:pPr marL="0" indent="0">
              <a:buNone/>
              <a:defRPr/>
            </a:pPr>
            <a:endParaRPr lang="en-US" dirty="0"/>
          </a:p>
          <a:p>
            <a:pPr algn="just">
              <a:defRPr/>
            </a:pPr>
            <a:r>
              <a:rPr lang="en-US" sz="2400" dirty="0"/>
              <a:t>Compressive strength or crushing strength is the property of brick which represent the amount of load carried by brick per unit area.</a:t>
            </a:r>
          </a:p>
          <a:p>
            <a:pPr>
              <a:defRPr/>
            </a:pPr>
            <a:endParaRPr lang="en-US" dirty="0"/>
          </a:p>
        </p:txBody>
      </p:sp>
    </p:spTree>
    <p:extLst>
      <p:ext uri="{BB962C8B-B14F-4D97-AF65-F5344CB8AC3E}">
        <p14:creationId xmlns:p14="http://schemas.microsoft.com/office/powerpoint/2010/main" val="3715696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2800" b="1">
                <a:solidFill>
                  <a:srgbClr val="FF6600"/>
                </a:solidFill>
              </a:rPr>
              <a:t>CLASSIFICATION OF BRICKS (cont’d)</a:t>
            </a:r>
            <a:endParaRPr lang="en-US" sz="2800" b="1"/>
          </a:p>
        </p:txBody>
      </p:sp>
      <p:sp>
        <p:nvSpPr>
          <p:cNvPr id="12291" name="Rectangle 3"/>
          <p:cNvSpPr>
            <a:spLocks noGrp="1" noChangeArrowheads="1"/>
          </p:cNvSpPr>
          <p:nvPr>
            <p:ph type="body" idx="1"/>
          </p:nvPr>
        </p:nvSpPr>
        <p:spPr/>
        <p:txBody>
          <a:bodyPr/>
          <a:lstStyle/>
          <a:p>
            <a:pPr eaLnBrk="1" hangingPunct="1"/>
            <a:r>
              <a:rPr lang="en-US"/>
              <a:t>Engineering Bricks</a:t>
            </a:r>
          </a:p>
          <a:p>
            <a:pPr lvl="1" eaLnBrk="1" hangingPunct="1"/>
            <a:r>
              <a:rPr lang="en-US"/>
              <a:t>Made carefully and from selected clay</a:t>
            </a:r>
          </a:p>
          <a:p>
            <a:pPr lvl="1" eaLnBrk="1" hangingPunct="1"/>
            <a:r>
              <a:rPr lang="en-US"/>
              <a:t>Finished brick is very solid and hard </a:t>
            </a:r>
          </a:p>
          <a:p>
            <a:pPr lvl="1" eaLnBrk="1" hangingPunct="1"/>
            <a:r>
              <a:rPr lang="en-US"/>
              <a:t>Capable of carrying load more than any other type of brick</a:t>
            </a:r>
          </a:p>
          <a:p>
            <a:pPr lvl="1" eaLnBrk="1" hangingPunct="1"/>
            <a:r>
              <a:rPr lang="en-US"/>
              <a:t>Used for walls having exceptionally heavy load</a:t>
            </a:r>
          </a:p>
          <a:p>
            <a:pPr eaLnBrk="1" hangingPunct="1"/>
            <a:r>
              <a:rPr lang="en-US"/>
              <a:t>Semi Engineering Bricks</a:t>
            </a:r>
          </a:p>
          <a:p>
            <a:pPr lvl="1" eaLnBrk="1" hangingPunct="1"/>
            <a:r>
              <a:rPr lang="en-US"/>
              <a:t>Harder than ordinary brick but not as hard as engineering brick</a:t>
            </a:r>
          </a:p>
        </p:txBody>
      </p:sp>
    </p:spTree>
    <p:extLst>
      <p:ext uri="{BB962C8B-B14F-4D97-AF65-F5344CB8AC3E}">
        <p14:creationId xmlns:p14="http://schemas.microsoft.com/office/powerpoint/2010/main" val="983614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2800" b="1">
                <a:solidFill>
                  <a:srgbClr val="FF6600"/>
                </a:solidFill>
              </a:rPr>
              <a:t>BRICK EARTH</a:t>
            </a:r>
            <a:endParaRPr lang="en-US" sz="2800" b="1"/>
          </a:p>
        </p:txBody>
      </p:sp>
      <p:sp>
        <p:nvSpPr>
          <p:cNvPr id="13315" name="Rectangle 3"/>
          <p:cNvSpPr>
            <a:spLocks noGrp="1" noChangeArrowheads="1"/>
          </p:cNvSpPr>
          <p:nvPr>
            <p:ph type="body" idx="1"/>
          </p:nvPr>
        </p:nvSpPr>
        <p:spPr/>
        <p:txBody>
          <a:bodyPr/>
          <a:lstStyle/>
          <a:p>
            <a:pPr algn="just" eaLnBrk="1" hangingPunct="1">
              <a:lnSpc>
                <a:spcPct val="90000"/>
              </a:lnSpc>
            </a:pPr>
            <a:r>
              <a:rPr lang="en-US" sz="2400"/>
              <a:t>Clay suitable for making brick are composed mainly of Silica (in the forms of grains of sands) and alumina which is soft plastic part of clay which readily absorbs water and makes the clay plastic and which melt when burnt.</a:t>
            </a:r>
          </a:p>
        </p:txBody>
      </p:sp>
    </p:spTree>
    <p:extLst>
      <p:ext uri="{BB962C8B-B14F-4D97-AF65-F5344CB8AC3E}">
        <p14:creationId xmlns:p14="http://schemas.microsoft.com/office/powerpoint/2010/main" val="2793242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2800" b="1">
                <a:solidFill>
                  <a:srgbClr val="FF6600"/>
                </a:solidFill>
              </a:rPr>
              <a:t>BRICK EARTH (cont’d)</a:t>
            </a:r>
            <a:endParaRPr lang="en-US" sz="2800" b="1"/>
          </a:p>
        </p:txBody>
      </p:sp>
      <p:sp>
        <p:nvSpPr>
          <p:cNvPr id="14339" name="Rectangle 3"/>
          <p:cNvSpPr>
            <a:spLocks noGrp="1" noChangeArrowheads="1"/>
          </p:cNvSpPr>
          <p:nvPr>
            <p:ph type="body" idx="1"/>
          </p:nvPr>
        </p:nvSpPr>
        <p:spPr/>
        <p:txBody>
          <a:bodyPr/>
          <a:lstStyle/>
          <a:p>
            <a:pPr eaLnBrk="1" hangingPunct="1"/>
            <a:r>
              <a:rPr lang="en-US" smtClean="0"/>
              <a:t>A good brick earth should consist of the following composition</a:t>
            </a:r>
          </a:p>
          <a:p>
            <a:pPr lvl="1" eaLnBrk="1" hangingPunct="1"/>
            <a:r>
              <a:rPr lang="en-US" smtClean="0"/>
              <a:t>Clay (alumina)  20 – 30 % by weight</a:t>
            </a:r>
          </a:p>
          <a:p>
            <a:pPr lvl="2" eaLnBrk="1" hangingPunct="1"/>
            <a:r>
              <a:rPr lang="en-US" smtClean="0">
                <a:solidFill>
                  <a:srgbClr val="FF6600"/>
                </a:solidFill>
              </a:rPr>
              <a:t>Smaller in size than 0.002 mm</a:t>
            </a:r>
          </a:p>
          <a:p>
            <a:pPr lvl="1" eaLnBrk="1" hangingPunct="1"/>
            <a:r>
              <a:rPr lang="en-US" smtClean="0"/>
              <a:t>Silt  20 -35 % by weight</a:t>
            </a:r>
          </a:p>
          <a:p>
            <a:pPr lvl="2" eaLnBrk="1" hangingPunct="1"/>
            <a:r>
              <a:rPr lang="en-US" smtClean="0">
                <a:solidFill>
                  <a:srgbClr val="FF6600"/>
                </a:solidFill>
              </a:rPr>
              <a:t>Smaller than 0.075 mm and greater than 0.002 mm </a:t>
            </a:r>
          </a:p>
          <a:p>
            <a:pPr lvl="1" eaLnBrk="1" hangingPunct="1"/>
            <a:r>
              <a:rPr lang="en-US" smtClean="0"/>
              <a:t>Sand 35 – 50  % by weight</a:t>
            </a:r>
          </a:p>
          <a:p>
            <a:pPr lvl="2" eaLnBrk="1" hangingPunct="1"/>
            <a:r>
              <a:rPr lang="en-US" smtClean="0">
                <a:solidFill>
                  <a:srgbClr val="FF6600"/>
                </a:solidFill>
              </a:rPr>
              <a:t>Smaller than 4.75 mm and greater than 0.075 mm</a:t>
            </a:r>
          </a:p>
        </p:txBody>
      </p:sp>
    </p:spTree>
    <p:extLst>
      <p:ext uri="{BB962C8B-B14F-4D97-AF65-F5344CB8AC3E}">
        <p14:creationId xmlns:p14="http://schemas.microsoft.com/office/powerpoint/2010/main" val="900054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800" b="1">
                <a:solidFill>
                  <a:srgbClr val="FF6600"/>
                </a:solidFill>
              </a:rPr>
              <a:t>HARMFUL INGREDIENTS PRESENT IN BRICK EARTH</a:t>
            </a:r>
            <a:endParaRPr lang="en-US" sz="2800" b="1"/>
          </a:p>
        </p:txBody>
      </p:sp>
      <p:sp>
        <p:nvSpPr>
          <p:cNvPr id="15363" name="Rectangle 3"/>
          <p:cNvSpPr>
            <a:spLocks noGrp="1" noChangeArrowheads="1"/>
          </p:cNvSpPr>
          <p:nvPr>
            <p:ph type="body" idx="1"/>
          </p:nvPr>
        </p:nvSpPr>
        <p:spPr>
          <a:xfrm>
            <a:off x="1981200" y="1600200"/>
            <a:ext cx="8229600" cy="4953000"/>
          </a:xfrm>
        </p:spPr>
        <p:txBody>
          <a:bodyPr/>
          <a:lstStyle/>
          <a:p>
            <a:pPr eaLnBrk="1" hangingPunct="1">
              <a:lnSpc>
                <a:spcPct val="80000"/>
              </a:lnSpc>
            </a:pPr>
            <a:r>
              <a:rPr lang="en-US"/>
              <a:t>Pebbles/ Gravels  </a:t>
            </a:r>
          </a:p>
          <a:p>
            <a:pPr lvl="1" eaLnBrk="1" hangingPunct="1">
              <a:lnSpc>
                <a:spcPct val="80000"/>
              </a:lnSpc>
            </a:pPr>
            <a:r>
              <a:rPr lang="en-US"/>
              <a:t>Makes it difficult to mix the brick earth thoroughly</a:t>
            </a:r>
          </a:p>
          <a:p>
            <a:pPr eaLnBrk="1" hangingPunct="1">
              <a:lnSpc>
                <a:spcPct val="80000"/>
              </a:lnSpc>
            </a:pPr>
            <a:r>
              <a:rPr lang="en-US"/>
              <a:t>Iron Pyrite</a:t>
            </a:r>
          </a:p>
          <a:p>
            <a:pPr lvl="1" eaLnBrk="1" hangingPunct="1">
              <a:lnSpc>
                <a:spcPct val="80000"/>
              </a:lnSpc>
            </a:pPr>
            <a:r>
              <a:rPr lang="en-US"/>
              <a:t>Get oxidized, and split the brick to pieces.</a:t>
            </a:r>
          </a:p>
          <a:p>
            <a:pPr eaLnBrk="1" hangingPunct="1">
              <a:lnSpc>
                <a:spcPct val="80000"/>
              </a:lnSpc>
            </a:pPr>
            <a:r>
              <a:rPr lang="en-US"/>
              <a:t>Alkalies</a:t>
            </a:r>
          </a:p>
          <a:p>
            <a:pPr lvl="1" eaLnBrk="1" hangingPunct="1">
              <a:lnSpc>
                <a:spcPct val="80000"/>
              </a:lnSpc>
            </a:pPr>
            <a:r>
              <a:rPr lang="en-US"/>
              <a:t>Causes the brick to melt, </a:t>
            </a:r>
          </a:p>
          <a:p>
            <a:pPr eaLnBrk="1" hangingPunct="1"/>
            <a:r>
              <a:rPr lang="en-US"/>
              <a:t>Lime</a:t>
            </a:r>
            <a:r>
              <a:rPr lang="en-US" smtClean="0"/>
              <a:t>  </a:t>
            </a:r>
          </a:p>
          <a:p>
            <a:pPr lvl="1" eaLnBrk="1" hangingPunct="1"/>
            <a:r>
              <a:rPr lang="en-US"/>
              <a:t>Excess of lime melts the brick particles and as a result brick loses its shape.</a:t>
            </a:r>
          </a:p>
        </p:txBody>
      </p:sp>
    </p:spTree>
    <p:extLst>
      <p:ext uri="{BB962C8B-B14F-4D97-AF65-F5344CB8AC3E}">
        <p14:creationId xmlns:p14="http://schemas.microsoft.com/office/powerpoint/2010/main" val="3686535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2800" b="1"/>
              <a:t>Site selection for manufacturing of bricks</a:t>
            </a:r>
          </a:p>
        </p:txBody>
      </p:sp>
      <p:sp>
        <p:nvSpPr>
          <p:cNvPr id="16387" name="Content Placeholder 2"/>
          <p:cNvSpPr>
            <a:spLocks noGrp="1"/>
          </p:cNvSpPr>
          <p:nvPr>
            <p:ph idx="1"/>
          </p:nvPr>
        </p:nvSpPr>
        <p:spPr/>
        <p:txBody>
          <a:bodyPr/>
          <a:lstStyle/>
          <a:p>
            <a:pPr algn="just"/>
            <a:r>
              <a:rPr lang="en-US" sz="2400"/>
              <a:t>For the manufacturing of bricks, the site should be selected based on some important considerations such as:</a:t>
            </a:r>
          </a:p>
          <a:p>
            <a:pPr algn="just"/>
            <a:r>
              <a:rPr lang="en-US" sz="2400"/>
              <a:t>The ground should be of plain surface.</a:t>
            </a:r>
          </a:p>
          <a:p>
            <a:pPr algn="just"/>
            <a:r>
              <a:rPr lang="en-US" sz="2400"/>
              <a:t>The site should be connected with communicating roads for transporting materials etc.,</a:t>
            </a:r>
          </a:p>
          <a:p>
            <a:pPr algn="just"/>
            <a:r>
              <a:rPr lang="en-US" sz="2400"/>
              <a:t>Good brick earth should be easily available.</a:t>
            </a:r>
          </a:p>
          <a:p>
            <a:pPr algn="just"/>
            <a:r>
              <a:rPr lang="en-US" sz="2400"/>
              <a:t>The site should offer all facilities to the workers</a:t>
            </a:r>
          </a:p>
          <a:p>
            <a:endParaRPr lang="en-US" sz="2400"/>
          </a:p>
        </p:txBody>
      </p:sp>
    </p:spTree>
    <p:extLst>
      <p:ext uri="{BB962C8B-B14F-4D97-AF65-F5344CB8AC3E}">
        <p14:creationId xmlns:p14="http://schemas.microsoft.com/office/powerpoint/2010/main" val="660431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1"/>
            <a:ext cx="8229600" cy="4525963"/>
          </a:xfrm>
        </p:spPr>
        <p:txBody>
          <a:bodyPr/>
          <a:lstStyle/>
          <a:p>
            <a:pPr marL="0" indent="0">
              <a:buNone/>
              <a:defRPr/>
            </a:pPr>
            <a:r>
              <a:rPr lang="en-US" b="1" dirty="0" smtClean="0"/>
              <a:t>   </a:t>
            </a:r>
            <a:r>
              <a:rPr lang="en-US" b="1" dirty="0"/>
              <a:t>Manufacturing process of bricks</a:t>
            </a:r>
          </a:p>
          <a:p>
            <a:pPr marL="0" indent="0">
              <a:buNone/>
              <a:defRPr/>
            </a:pPr>
            <a:endParaRPr lang="en-US" b="1" dirty="0"/>
          </a:p>
          <a:p>
            <a:pPr marL="0" indent="0" algn="just">
              <a:buNone/>
              <a:defRPr/>
            </a:pPr>
            <a:r>
              <a:rPr lang="en-US" sz="2400" dirty="0"/>
              <a:t>Three different operations are involved in the process of manufacturing of bricks:</a:t>
            </a:r>
          </a:p>
          <a:p>
            <a:pPr marL="0" indent="0" algn="just">
              <a:buNone/>
              <a:defRPr/>
            </a:pPr>
            <a:endParaRPr lang="en-US" sz="2400" dirty="0"/>
          </a:p>
          <a:p>
            <a:pPr algn="just">
              <a:defRPr/>
            </a:pPr>
            <a:r>
              <a:rPr lang="en-US" sz="2400" dirty="0"/>
              <a:t>Molding</a:t>
            </a:r>
          </a:p>
          <a:p>
            <a:pPr algn="just">
              <a:defRPr/>
            </a:pPr>
            <a:r>
              <a:rPr lang="en-US" sz="2400" dirty="0"/>
              <a:t>Drying</a:t>
            </a:r>
          </a:p>
          <a:p>
            <a:pPr algn="just">
              <a:defRPr/>
            </a:pPr>
            <a:r>
              <a:rPr lang="en-US" sz="2400" dirty="0"/>
              <a:t>Burning</a:t>
            </a:r>
          </a:p>
          <a:p>
            <a:pPr>
              <a:defRPr/>
            </a:pPr>
            <a:endParaRPr lang="en-US" dirty="0"/>
          </a:p>
        </p:txBody>
      </p:sp>
    </p:spTree>
    <p:extLst>
      <p:ext uri="{BB962C8B-B14F-4D97-AF65-F5344CB8AC3E}">
        <p14:creationId xmlns:p14="http://schemas.microsoft.com/office/powerpoint/2010/main" val="2634142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09800" y="533400"/>
            <a:ext cx="7772400" cy="914400"/>
          </a:xfrm>
        </p:spPr>
        <p:txBody>
          <a:bodyPr/>
          <a:lstStyle/>
          <a:p>
            <a:pPr eaLnBrk="1" hangingPunct="1"/>
            <a:r>
              <a:rPr lang="en-US" sz="2400"/>
              <a:t> </a:t>
            </a:r>
            <a:r>
              <a:rPr lang="en-US" sz="2800" b="1"/>
              <a:t>MANUFACTURE OF BRICKS FROM CLAY</a:t>
            </a:r>
            <a:endParaRPr lang="en-US" sz="4800" b="1"/>
          </a:p>
        </p:txBody>
      </p:sp>
      <p:sp>
        <p:nvSpPr>
          <p:cNvPr id="21507" name="Rectangle 3"/>
          <p:cNvSpPr>
            <a:spLocks noGrp="1" noChangeArrowheads="1"/>
          </p:cNvSpPr>
          <p:nvPr>
            <p:ph type="body" idx="1"/>
          </p:nvPr>
        </p:nvSpPr>
        <p:spPr/>
        <p:txBody>
          <a:bodyPr/>
          <a:lstStyle/>
          <a:p>
            <a:pPr marL="0" indent="0" algn="just">
              <a:buNone/>
              <a:defRPr/>
            </a:pPr>
            <a:r>
              <a:rPr lang="en-US" dirty="0">
                <a:solidFill>
                  <a:schemeClr val="tx2"/>
                </a:solidFill>
              </a:rPr>
              <a:t>Bricks</a:t>
            </a:r>
            <a:r>
              <a:rPr lang="en-US" dirty="0">
                <a:solidFill>
                  <a:schemeClr val="accent1"/>
                </a:solidFill>
              </a:rPr>
              <a:t> </a:t>
            </a:r>
          </a:p>
          <a:p>
            <a:pPr marL="0" indent="0" algn="just">
              <a:buNone/>
              <a:defRPr/>
            </a:pPr>
            <a:r>
              <a:rPr lang="en-US" dirty="0"/>
              <a:t>Bricks</a:t>
            </a:r>
            <a:r>
              <a:rPr lang="en-US" dirty="0">
                <a:solidFill>
                  <a:schemeClr val="accent1"/>
                </a:solidFill>
              </a:rPr>
              <a:t> </a:t>
            </a:r>
            <a:r>
              <a:rPr lang="en-US" sz="2400" dirty="0"/>
              <a:t>have greater fire resistance than stone or concrete masonry. Its size enables easy handling and placement in walls; it can be easily adapted to small-scale and large-scale structures to give pleasing appearance and texture</a:t>
            </a:r>
          </a:p>
          <a:p>
            <a:pPr marL="0" indent="0" algn="just">
              <a:buNone/>
              <a:defRPr/>
            </a:pPr>
            <a:endParaRPr lang="en-US" dirty="0">
              <a:solidFill>
                <a:schemeClr val="tx2"/>
              </a:solidFill>
            </a:endParaRPr>
          </a:p>
          <a:p>
            <a:pPr marL="0" indent="0" algn="just">
              <a:buNone/>
              <a:defRPr/>
            </a:pPr>
            <a:r>
              <a:rPr lang="en-US" dirty="0">
                <a:solidFill>
                  <a:schemeClr val="tx2"/>
                </a:solidFill>
              </a:rPr>
              <a:t>Molding of Brick</a:t>
            </a:r>
            <a:endParaRPr lang="en-US" sz="2400" dirty="0"/>
          </a:p>
          <a:p>
            <a:pPr marL="0" indent="0" algn="just">
              <a:buNone/>
              <a:defRPr/>
            </a:pPr>
            <a:r>
              <a:rPr lang="en-US" sz="2400" dirty="0"/>
              <a:t>The raw material is dug from pits, crushed, ground, to reduce it to a fine constituency - Then it is tempered with water to produce a plastic clay for forming into brick</a:t>
            </a:r>
          </a:p>
          <a:p>
            <a:pPr eaLnBrk="1" hangingPunct="1">
              <a:defRPr/>
            </a:pPr>
            <a:endParaRPr lang="en-US" dirty="0" smtClean="0"/>
          </a:p>
          <a:p>
            <a:pPr eaLnBrk="1" hangingPunct="1">
              <a:defRPr/>
            </a:pPr>
            <a:endParaRPr lang="en-US" sz="1800" dirty="0"/>
          </a:p>
        </p:txBody>
      </p:sp>
    </p:spTree>
    <p:extLst>
      <p:ext uri="{BB962C8B-B14F-4D97-AF65-F5344CB8AC3E}">
        <p14:creationId xmlns:p14="http://schemas.microsoft.com/office/powerpoint/2010/main" val="1738233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marL="0" indent="0" algn="just">
              <a:buNone/>
            </a:pPr>
            <a:r>
              <a:rPr lang="en-US" b="1"/>
              <a:t>Drying of raw bricks</a:t>
            </a:r>
          </a:p>
          <a:p>
            <a:pPr marL="0" indent="0" algn="just">
              <a:buNone/>
            </a:pPr>
            <a:endParaRPr lang="en-US" b="1"/>
          </a:p>
          <a:p>
            <a:pPr marL="0" indent="0" algn="just">
              <a:buNone/>
            </a:pPr>
            <a:r>
              <a:rPr lang="en-US" sz="2400"/>
              <a:t>After molding process the bricks contain some amount of moisture in it. So, drying is to be done otherwise they may cracked while burning. The drying of raw bricks is done by natural process. In Some situations artificial drying is adopted under special dryers or hot gases. The period of drying may be 3 to 10 days. It also depends upon the weather conditions.</a:t>
            </a:r>
          </a:p>
        </p:txBody>
      </p:sp>
    </p:spTree>
    <p:extLst>
      <p:ext uri="{BB962C8B-B14F-4D97-AF65-F5344CB8AC3E}">
        <p14:creationId xmlns:p14="http://schemas.microsoft.com/office/powerpoint/2010/main" val="1217442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762001"/>
            <a:ext cx="8229600" cy="4525963"/>
          </a:xfrm>
        </p:spPr>
        <p:txBody>
          <a:bodyPr>
            <a:normAutofit lnSpcReduction="10000"/>
          </a:bodyPr>
          <a:lstStyle/>
          <a:p>
            <a:pPr marL="0" indent="0" algn="just">
              <a:buNone/>
              <a:defRPr/>
            </a:pPr>
            <a:r>
              <a:rPr lang="en-US" sz="2400" b="1" dirty="0"/>
              <a:t>    Burning of bricks</a:t>
            </a:r>
          </a:p>
          <a:p>
            <a:pPr marL="0" indent="0" algn="just">
              <a:buNone/>
              <a:defRPr/>
            </a:pPr>
            <a:endParaRPr lang="en-US" sz="2400" b="1" dirty="0"/>
          </a:p>
          <a:p>
            <a:pPr algn="just">
              <a:defRPr/>
            </a:pPr>
            <a:r>
              <a:rPr lang="en-US" sz="2400" dirty="0"/>
              <a:t>In the process of burning, the dried bricks are burned either in clamps (small scale) or kilns (large scale) up to certain degree temperature. In this stage, the bricks will gain hardness and strength so it is important stage in manufacturing of bricks. </a:t>
            </a:r>
          </a:p>
          <a:p>
            <a:pPr algn="just">
              <a:defRPr/>
            </a:pPr>
            <a:r>
              <a:rPr lang="en-US" sz="2400" dirty="0"/>
              <a:t>The temperature required for burning is about 1100</a:t>
            </a:r>
            <a:r>
              <a:rPr lang="en-US" sz="2400" baseline="30000" dirty="0"/>
              <a:t>o</a:t>
            </a:r>
            <a:r>
              <a:rPr lang="en-US" sz="2400" dirty="0"/>
              <a:t>C. If they burnt beyond this limit they will be brittle and easy to break. If they burnt under this limit, they will not gain full strength and there is a chance to absorb moisture from the atmosphere.</a:t>
            </a:r>
          </a:p>
          <a:p>
            <a:pPr algn="just">
              <a:defRPr/>
            </a:pPr>
            <a:r>
              <a:rPr lang="en-US" sz="2400" dirty="0"/>
              <a:t>Hence burning should be done properly to meet the requirements of good brick.</a:t>
            </a:r>
          </a:p>
          <a:p>
            <a:pPr>
              <a:defRPr/>
            </a:pPr>
            <a:endParaRPr lang="en-US" dirty="0"/>
          </a:p>
        </p:txBody>
      </p:sp>
    </p:spTree>
    <p:extLst>
      <p:ext uri="{BB962C8B-B14F-4D97-AF65-F5344CB8AC3E}">
        <p14:creationId xmlns:p14="http://schemas.microsoft.com/office/powerpoint/2010/main" val="293215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200" b="1">
                <a:solidFill>
                  <a:srgbClr val="FF6600"/>
                </a:solidFill>
              </a:rPr>
              <a:t>CLASSIFICATION OF BRICKS</a:t>
            </a:r>
            <a:endParaRPr lang="en-US" sz="3200" b="1"/>
          </a:p>
        </p:txBody>
      </p:sp>
      <p:sp>
        <p:nvSpPr>
          <p:cNvPr id="3075" name="Rectangle 3"/>
          <p:cNvSpPr>
            <a:spLocks noGrp="1" noChangeArrowheads="1"/>
          </p:cNvSpPr>
          <p:nvPr>
            <p:ph type="body" idx="1"/>
          </p:nvPr>
        </p:nvSpPr>
        <p:spPr/>
        <p:txBody>
          <a:bodyPr/>
          <a:lstStyle/>
          <a:p>
            <a:pPr marL="514350" indent="-514350">
              <a:buFontTx/>
              <a:buAutoNum type="arabicPeriod"/>
            </a:pPr>
            <a:r>
              <a:rPr lang="en-US"/>
              <a:t>Kacha Bricks/ Sun Dried Bricks/ Unburnt Bricks</a:t>
            </a:r>
          </a:p>
          <a:p>
            <a:pPr marL="514350" indent="-514350">
              <a:buNone/>
            </a:pPr>
            <a:endParaRPr lang="en-US"/>
          </a:p>
          <a:p>
            <a:pPr marL="514350" indent="-514350" algn="just"/>
            <a:r>
              <a:rPr lang="en-US" sz="2400"/>
              <a:t>Sun-dried or unburnt bricks are less durable and these are used for temporary structures. Unburnt bricks preparation involved in 3 steps they are preparation of clay, molding and drying.</a:t>
            </a:r>
          </a:p>
          <a:p>
            <a:pPr marL="514350" indent="-514350" algn="just"/>
            <a:r>
              <a:rPr lang="en-US" sz="2400"/>
              <a:t>After molding, bricks are subjected to sunlight and dried using heat from sun. So, they are not that much strong and they also have less water resistance and less fire resistance. These bricks are not suitable for permanent structures.</a:t>
            </a:r>
          </a:p>
          <a:p>
            <a:pPr marL="514350" indent="-514350">
              <a:buNone/>
            </a:pPr>
            <a:endParaRPr lang="en-US" smtClean="0"/>
          </a:p>
        </p:txBody>
      </p:sp>
    </p:spTree>
    <p:extLst>
      <p:ext uri="{BB962C8B-B14F-4D97-AF65-F5344CB8AC3E}">
        <p14:creationId xmlns:p14="http://schemas.microsoft.com/office/powerpoint/2010/main" val="2253581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2057400"/>
            <a:ext cx="8382000" cy="3786188"/>
          </a:xfrm>
          <a:prstGeom prst="rect">
            <a:avLst/>
          </a:prstGeom>
        </p:spPr>
        <p:txBody>
          <a:bodyPr>
            <a:spAutoFit/>
          </a:bodyPr>
          <a:lstStyle/>
          <a:p>
            <a:pPr marL="342900" indent="-342900" algn="just">
              <a:buFont typeface="Arial" panose="020B0604020202020204" pitchFamily="34" charset="0"/>
              <a:buChar char="•"/>
              <a:defRPr/>
            </a:pPr>
            <a:r>
              <a:rPr lang="en-US" sz="2400" dirty="0">
                <a:solidFill>
                  <a:srgbClr val="222222"/>
                </a:solidFill>
                <a:latin typeface="+mj-lt"/>
              </a:rPr>
              <a:t>The color of bricks should be bright and uniform.</a:t>
            </a:r>
          </a:p>
          <a:p>
            <a:pPr marL="342900" indent="-342900" algn="just">
              <a:buFont typeface="Arial" panose="020B0604020202020204" pitchFamily="34" charset="0"/>
              <a:buChar char="•"/>
              <a:defRPr/>
            </a:pPr>
            <a:r>
              <a:rPr lang="en-US" sz="2400" dirty="0">
                <a:solidFill>
                  <a:srgbClr val="222222"/>
                </a:solidFill>
                <a:latin typeface="+mj-lt"/>
              </a:rPr>
              <a:t>They should be well burned and having smooth surfaces and sharp edges.</a:t>
            </a:r>
          </a:p>
          <a:p>
            <a:pPr marL="342900" indent="-342900" algn="just">
              <a:buFont typeface="Arial" panose="020B0604020202020204" pitchFamily="34" charset="0"/>
              <a:buChar char="•"/>
              <a:defRPr/>
            </a:pPr>
            <a:r>
              <a:rPr lang="en-US" sz="2400" dirty="0">
                <a:solidFill>
                  <a:srgbClr val="222222"/>
                </a:solidFill>
                <a:latin typeface="+mj-lt"/>
              </a:rPr>
              <a:t>When we struck two bricks together, ringing sound should be delivered.</a:t>
            </a:r>
          </a:p>
          <a:p>
            <a:pPr marL="342900" indent="-342900" algn="just">
              <a:buFont typeface="Arial" panose="020B0604020202020204" pitchFamily="34" charset="0"/>
              <a:buChar char="•"/>
              <a:defRPr/>
            </a:pPr>
            <a:r>
              <a:rPr lang="en-US" sz="2400" dirty="0">
                <a:solidFill>
                  <a:srgbClr val="222222"/>
                </a:solidFill>
                <a:latin typeface="+mj-lt"/>
              </a:rPr>
              <a:t>Structure of bricks should be homogeneous and uniform.</a:t>
            </a:r>
          </a:p>
          <a:p>
            <a:pPr marL="342900" indent="-342900" algn="just">
              <a:buFont typeface="Arial" panose="020B0604020202020204" pitchFamily="34" charset="0"/>
              <a:buChar char="•"/>
              <a:defRPr/>
            </a:pPr>
            <a:r>
              <a:rPr lang="en-US" sz="2400" dirty="0">
                <a:solidFill>
                  <a:srgbClr val="222222"/>
                </a:solidFill>
                <a:latin typeface="+mj-lt"/>
              </a:rPr>
              <a:t>The bricks should not break when we dropped it form 1m height.</a:t>
            </a:r>
          </a:p>
          <a:p>
            <a:pPr marL="342900" indent="-342900" algn="just">
              <a:buFont typeface="Arial" panose="020B0604020202020204" pitchFamily="34" charset="0"/>
              <a:buChar char="•"/>
              <a:defRPr/>
            </a:pPr>
            <a:r>
              <a:rPr lang="en-US" sz="2400" dirty="0">
                <a:solidFill>
                  <a:srgbClr val="222222"/>
                </a:solidFill>
                <a:latin typeface="+mj-lt"/>
              </a:rPr>
              <a:t>There should not be any white deposits on brick, when we soaked it in water for 24 hrs.</a:t>
            </a:r>
          </a:p>
        </p:txBody>
      </p:sp>
      <p:sp>
        <p:nvSpPr>
          <p:cNvPr id="3" name="Rectangle 2"/>
          <p:cNvSpPr/>
          <p:nvPr/>
        </p:nvSpPr>
        <p:spPr>
          <a:xfrm>
            <a:off x="2209800" y="685800"/>
            <a:ext cx="7620000" cy="523220"/>
          </a:xfrm>
          <a:prstGeom prst="rect">
            <a:avLst/>
          </a:prstGeom>
        </p:spPr>
        <p:txBody>
          <a:bodyPr>
            <a:spAutoFit/>
          </a:bodyPr>
          <a:lstStyle/>
          <a:p>
            <a:pPr algn="ctr">
              <a:defRPr/>
            </a:pPr>
            <a:r>
              <a:rPr lang="en-US" sz="2800" b="1" dirty="0">
                <a:solidFill>
                  <a:srgbClr val="191E23"/>
                </a:solidFill>
                <a:latin typeface="+mj-lt"/>
              </a:rPr>
              <a:t>Identification of Bricks Quality at Construction Site</a:t>
            </a:r>
          </a:p>
        </p:txBody>
      </p:sp>
    </p:spTree>
    <p:extLst>
      <p:ext uri="{BB962C8B-B14F-4D97-AF65-F5344CB8AC3E}">
        <p14:creationId xmlns:p14="http://schemas.microsoft.com/office/powerpoint/2010/main" val="35696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1"/>
            <a:ext cx="8229600" cy="4525963"/>
          </a:xfrm>
        </p:spPr>
        <p:txBody>
          <a:bodyPr/>
          <a:lstStyle/>
          <a:p>
            <a:pPr marL="0" indent="0">
              <a:buNone/>
              <a:defRPr/>
            </a:pPr>
            <a:r>
              <a:rPr lang="en-US" dirty="0"/>
              <a:t>2. Burnt Clay Bricks</a:t>
            </a:r>
          </a:p>
          <a:p>
            <a:pPr marL="0" indent="0">
              <a:buNone/>
              <a:defRPr/>
            </a:pPr>
            <a:endParaRPr lang="en-US" b="1" dirty="0"/>
          </a:p>
          <a:p>
            <a:pPr marL="0" indent="0" algn="just">
              <a:buNone/>
              <a:defRPr/>
            </a:pPr>
            <a:r>
              <a:rPr lang="en-US" sz="2400" dirty="0"/>
              <a:t>Burnt bricks are good quality bricks but however they also consist some defected bricks. So, burnt bricks are classified into four types and they are</a:t>
            </a:r>
          </a:p>
          <a:p>
            <a:pPr>
              <a:defRPr/>
            </a:pPr>
            <a:r>
              <a:rPr lang="en-US" sz="2400" dirty="0"/>
              <a:t>First class bricks</a:t>
            </a:r>
          </a:p>
          <a:p>
            <a:pPr>
              <a:defRPr/>
            </a:pPr>
            <a:r>
              <a:rPr lang="en-US" sz="2400" dirty="0"/>
              <a:t>Second class bricks</a:t>
            </a:r>
          </a:p>
          <a:p>
            <a:pPr>
              <a:defRPr/>
            </a:pPr>
            <a:r>
              <a:rPr lang="en-US" sz="2400" dirty="0"/>
              <a:t>Third class bricks</a:t>
            </a:r>
          </a:p>
          <a:p>
            <a:pPr>
              <a:defRPr/>
            </a:pPr>
            <a:r>
              <a:rPr lang="en-US" sz="2400" dirty="0"/>
              <a:t>Fourth class bricks</a:t>
            </a:r>
          </a:p>
        </p:txBody>
      </p:sp>
    </p:spTree>
    <p:extLst>
      <p:ext uri="{BB962C8B-B14F-4D97-AF65-F5344CB8AC3E}">
        <p14:creationId xmlns:p14="http://schemas.microsoft.com/office/powerpoint/2010/main" val="1556132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762001"/>
            <a:ext cx="8229600" cy="4525963"/>
          </a:xfrm>
        </p:spPr>
        <p:txBody>
          <a:bodyPr/>
          <a:lstStyle/>
          <a:p>
            <a:pPr marL="0" indent="0">
              <a:buNone/>
              <a:defRPr/>
            </a:pPr>
            <a:r>
              <a:rPr lang="en-US" dirty="0"/>
              <a:t>   First Class Bricks</a:t>
            </a:r>
          </a:p>
          <a:p>
            <a:pPr marL="0" indent="0">
              <a:buNone/>
              <a:defRPr/>
            </a:pPr>
            <a:endParaRPr lang="en-US" dirty="0"/>
          </a:p>
          <a:p>
            <a:pPr algn="just">
              <a:defRPr/>
            </a:pPr>
            <a:r>
              <a:rPr lang="en-US" sz="2400" dirty="0"/>
              <a:t>First class bricks are good quality bricks compared to other classes. They are molded by table-molding and burnt in large kilns. So, these bricks contain standard shape, sharp edges and smooth surfaces.</a:t>
            </a:r>
          </a:p>
          <a:p>
            <a:pPr algn="just">
              <a:defRPr/>
            </a:pPr>
            <a:r>
              <a:rPr lang="en-US" sz="2400" dirty="0"/>
              <a:t>They are more durable and having more strength. They can be used for permanent structures. However, because of their good properties they are costly than other classes.</a:t>
            </a:r>
          </a:p>
          <a:p>
            <a:pPr>
              <a:defRPr/>
            </a:pPr>
            <a:endParaRPr lang="en-US" dirty="0"/>
          </a:p>
        </p:txBody>
      </p:sp>
      <p:pic>
        <p:nvPicPr>
          <p:cNvPr id="51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08800" y="4572000"/>
            <a:ext cx="3124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426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38201"/>
            <a:ext cx="8229600" cy="4525963"/>
          </a:xfrm>
        </p:spPr>
        <p:txBody>
          <a:bodyPr/>
          <a:lstStyle/>
          <a:p>
            <a:pPr marL="0" indent="0">
              <a:buNone/>
              <a:defRPr/>
            </a:pPr>
            <a:r>
              <a:rPr lang="en-US" dirty="0"/>
              <a:t>  Second Class Bricks</a:t>
            </a:r>
          </a:p>
          <a:p>
            <a:pPr marL="0" indent="0">
              <a:buNone/>
              <a:defRPr/>
            </a:pPr>
            <a:endParaRPr lang="en-US" b="1" dirty="0"/>
          </a:p>
          <a:p>
            <a:pPr algn="just">
              <a:defRPr/>
            </a:pPr>
            <a:r>
              <a:rPr lang="en-US" sz="2400" dirty="0"/>
              <a:t>Second class bricks are moderate quality bricks and they are molded by ground-molding process. These bricks are also burnt in kilns. But because of ground molding, they do not have smooth surfaces as well as sharp edges. The shape of bricks also irregular due to unevenness in ground.</a:t>
            </a:r>
          </a:p>
        </p:txBody>
      </p:sp>
      <p:pic>
        <p:nvPicPr>
          <p:cNvPr id="61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3962400"/>
            <a:ext cx="35052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352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685801"/>
            <a:ext cx="8229600" cy="4525963"/>
          </a:xfrm>
        </p:spPr>
        <p:txBody>
          <a:bodyPr/>
          <a:lstStyle/>
          <a:p>
            <a:pPr marL="0" indent="0">
              <a:buNone/>
              <a:defRPr/>
            </a:pPr>
            <a:r>
              <a:rPr lang="en-US" b="1" dirty="0" smtClean="0"/>
              <a:t>   </a:t>
            </a:r>
            <a:r>
              <a:rPr lang="en-US" dirty="0"/>
              <a:t>Third Class Bricks</a:t>
            </a:r>
          </a:p>
          <a:p>
            <a:pPr marL="0" indent="0">
              <a:buNone/>
              <a:defRPr/>
            </a:pPr>
            <a:endParaRPr lang="en-US" dirty="0"/>
          </a:p>
          <a:p>
            <a:pPr algn="just">
              <a:defRPr/>
            </a:pPr>
            <a:r>
              <a:rPr lang="en-US" sz="2400" dirty="0"/>
              <a:t>Third class bricks are poor quality bricks which are generally used for temporary structures like unburnt bricks. These are not suitable for rainy areas. They are ground-molded type bricks. The surface of this type of bricks are rough and they have unfair edges</a:t>
            </a:r>
          </a:p>
        </p:txBody>
      </p:sp>
      <p:pic>
        <p:nvPicPr>
          <p:cNvPr id="71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4038601"/>
            <a:ext cx="34956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570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762001"/>
            <a:ext cx="8229600" cy="4525963"/>
          </a:xfrm>
        </p:spPr>
        <p:txBody>
          <a:bodyPr/>
          <a:lstStyle/>
          <a:p>
            <a:pPr marL="0" indent="0">
              <a:buNone/>
              <a:defRPr/>
            </a:pPr>
            <a:r>
              <a:rPr lang="en-US" dirty="0" smtClean="0"/>
              <a:t>   </a:t>
            </a:r>
            <a:r>
              <a:rPr lang="en-US" dirty="0"/>
              <a:t>Fourth Class Bricks</a:t>
            </a:r>
          </a:p>
          <a:p>
            <a:pPr marL="0" indent="0">
              <a:buNone/>
              <a:defRPr/>
            </a:pPr>
            <a:endParaRPr lang="en-US" b="1" dirty="0"/>
          </a:p>
          <a:p>
            <a:pPr algn="just">
              <a:defRPr/>
            </a:pPr>
            <a:r>
              <a:rPr lang="en-US" sz="2400" dirty="0"/>
              <a:t>Fourth class bricks are very poor quality bricks and these are not used as bricks in the structure. They are crushed and used as aggregates in the manufacturing of concrete. They are obtained by over burning, because of this they gets overheated and obtains brittle nature. So, they can break easily and not suitable for construction purpose.</a:t>
            </a:r>
          </a:p>
        </p:txBody>
      </p:sp>
      <p:pic>
        <p:nvPicPr>
          <p:cNvPr id="819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1910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8266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2133600" y="914401"/>
            <a:ext cx="8229600" cy="4525963"/>
          </a:xfrm>
        </p:spPr>
        <p:txBody>
          <a:bodyPr>
            <a:normAutofit lnSpcReduction="10000"/>
          </a:bodyPr>
          <a:lstStyle/>
          <a:p>
            <a:pPr marL="0" indent="0" algn="ctr">
              <a:buNone/>
            </a:pPr>
            <a:r>
              <a:rPr lang="en-US" b="1"/>
              <a:t>    </a:t>
            </a:r>
            <a:r>
              <a:rPr lang="en-US" b="1" smtClean="0"/>
              <a:t>PROPERTIES OF BRICKS</a:t>
            </a:r>
            <a:endParaRPr lang="en-US" b="1"/>
          </a:p>
          <a:p>
            <a:pPr marL="0" indent="0" algn="ctr">
              <a:buNone/>
            </a:pPr>
            <a:endParaRPr lang="en-US" b="1"/>
          </a:p>
          <a:p>
            <a:pPr marL="0" indent="0" algn="just">
              <a:buNone/>
            </a:pPr>
            <a:r>
              <a:rPr lang="en-US" sz="2400"/>
              <a:t>Following are the properties of bricks which represents the importance of bricks in construction. i. Hardness ii. Compressive strength iii. Absorption</a:t>
            </a:r>
          </a:p>
          <a:p>
            <a:pPr marL="0" indent="0" algn="just"/>
            <a:endParaRPr lang="en-US"/>
          </a:p>
          <a:p>
            <a:pPr marL="0" indent="0" algn="just">
              <a:buFontTx/>
              <a:buAutoNum type="arabicPeriod"/>
            </a:pPr>
            <a:r>
              <a:rPr lang="en-US"/>
              <a:t>Hardness of Bricks</a:t>
            </a:r>
          </a:p>
          <a:p>
            <a:pPr marL="0" indent="0" algn="just">
              <a:buNone/>
            </a:pPr>
            <a:r>
              <a:rPr lang="en-US" sz="2400"/>
              <a:t>A good quality brick will have resistance against abrasion. This property is called hardness of brick which helps to give permanent nature of brick structure. Because of this property bricks do not damaged by scraping.</a:t>
            </a:r>
          </a:p>
          <a:p>
            <a:pPr marL="0" indent="0"/>
            <a:endParaRPr lang="en-US" smtClean="0"/>
          </a:p>
        </p:txBody>
      </p:sp>
    </p:spTree>
    <p:extLst>
      <p:ext uri="{BB962C8B-B14F-4D97-AF65-F5344CB8AC3E}">
        <p14:creationId xmlns:p14="http://schemas.microsoft.com/office/powerpoint/2010/main" val="386434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819400" y="3048001"/>
          <a:ext cx="6762750" cy="2873375"/>
        </p:xfrm>
        <a:graphic>
          <a:graphicData uri="http://schemas.openxmlformats.org/drawingml/2006/table">
            <a:tbl>
              <a:tblPr/>
              <a:tblGrid>
                <a:gridCol w="3381375"/>
                <a:gridCol w="3381375"/>
              </a:tblGrid>
              <a:tr h="739303">
                <a:tc>
                  <a:txBody>
                    <a:bodyPr/>
                    <a:lstStyle/>
                    <a:p>
                      <a:pPr algn="ctr" fontAlgn="ctr"/>
                      <a:r>
                        <a:rPr lang="en-US" sz="1800" b="1">
                          <a:effectLst/>
                          <a:latin typeface="inherit"/>
                        </a:rPr>
                        <a:t>Class of Bricks</a:t>
                      </a:r>
                      <a:endParaRPr lang="en-US" sz="1800">
                        <a:effectLst/>
                      </a:endParaRPr>
                    </a:p>
                  </a:txBody>
                  <a:tcPr marL="95250" marR="95250" marT="95271" marB="95271"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lgn="ctr" fontAlgn="ctr"/>
                      <a:r>
                        <a:rPr lang="en-US" sz="1800" b="1">
                          <a:effectLst/>
                          <a:latin typeface="inherit"/>
                        </a:rPr>
                        <a:t>Water Absorption % by weight</a:t>
                      </a:r>
                      <a:endParaRPr lang="en-US" sz="1800">
                        <a:effectLst/>
                      </a:endParaRPr>
                    </a:p>
                  </a:txBody>
                  <a:tcPr marL="95250" marR="95250" marT="95271" marB="95271"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r>
              <a:tr h="739303">
                <a:tc>
                  <a:txBody>
                    <a:bodyPr/>
                    <a:lstStyle/>
                    <a:p>
                      <a:pPr algn="l" fontAlgn="base"/>
                      <a:r>
                        <a:rPr lang="en-US" sz="1800" b="1">
                          <a:solidFill>
                            <a:srgbClr val="191E23"/>
                          </a:solidFill>
                          <a:effectLst/>
                          <a:latin typeface="inherit"/>
                        </a:rPr>
                        <a:t>Heavy duty bricks (special made)</a:t>
                      </a:r>
                      <a:endParaRPr lang="en-US" sz="1800">
                        <a:solidFill>
                          <a:srgbClr val="191E23"/>
                        </a:solidFill>
                        <a:effectLst/>
                        <a:latin typeface="Noto Serif"/>
                      </a:endParaRPr>
                    </a:p>
                  </a:txBody>
                  <a:tcPr marL="95250" marR="95250" marT="95271" marB="95271"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lgn="ctr" fontAlgn="ctr"/>
                      <a:r>
                        <a:rPr lang="en-US" sz="1800">
                          <a:effectLst/>
                        </a:rPr>
                        <a:t>Only 5%</a:t>
                      </a:r>
                    </a:p>
                  </a:txBody>
                  <a:tcPr marL="95250" marR="95250" marT="95271" marB="95271"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r>
              <a:tr h="464923">
                <a:tc>
                  <a:txBody>
                    <a:bodyPr/>
                    <a:lstStyle/>
                    <a:p>
                      <a:pPr algn="l" fontAlgn="base"/>
                      <a:r>
                        <a:rPr lang="en-US" sz="1800" b="1">
                          <a:solidFill>
                            <a:srgbClr val="191E23"/>
                          </a:solidFill>
                          <a:effectLst/>
                          <a:latin typeface="inherit"/>
                        </a:rPr>
                        <a:t>First class</a:t>
                      </a:r>
                      <a:endParaRPr lang="en-US" sz="1800">
                        <a:solidFill>
                          <a:srgbClr val="191E23"/>
                        </a:solidFill>
                        <a:effectLst/>
                        <a:latin typeface="Noto Serif"/>
                      </a:endParaRPr>
                    </a:p>
                  </a:txBody>
                  <a:tcPr marL="95250" marR="95250" marT="95271" marB="95271"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lgn="ctr" fontAlgn="ctr"/>
                      <a:r>
                        <a:rPr lang="en-US" sz="1800">
                          <a:effectLst/>
                        </a:rPr>
                        <a:t>20%</a:t>
                      </a:r>
                    </a:p>
                  </a:txBody>
                  <a:tcPr marL="95250" marR="95250" marT="95271" marB="95271"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r>
              <a:tr h="464923">
                <a:tc>
                  <a:txBody>
                    <a:bodyPr/>
                    <a:lstStyle/>
                    <a:p>
                      <a:pPr algn="l" fontAlgn="base"/>
                      <a:r>
                        <a:rPr lang="en-US" sz="1800" b="1">
                          <a:solidFill>
                            <a:srgbClr val="191E23"/>
                          </a:solidFill>
                          <a:effectLst/>
                          <a:latin typeface="inherit"/>
                        </a:rPr>
                        <a:t>Second class</a:t>
                      </a:r>
                      <a:endParaRPr lang="en-US" sz="1800">
                        <a:solidFill>
                          <a:srgbClr val="191E23"/>
                        </a:solidFill>
                        <a:effectLst/>
                        <a:latin typeface="Noto Serif"/>
                      </a:endParaRPr>
                    </a:p>
                  </a:txBody>
                  <a:tcPr marL="95250" marR="95250" marT="95271" marB="95271"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c>
                  <a:txBody>
                    <a:bodyPr/>
                    <a:lstStyle/>
                    <a:p>
                      <a:pPr algn="ctr" fontAlgn="ctr"/>
                      <a:r>
                        <a:rPr lang="en-US" sz="1800">
                          <a:effectLst/>
                        </a:rPr>
                        <a:t>22%</a:t>
                      </a:r>
                    </a:p>
                  </a:txBody>
                  <a:tcPr marL="95250" marR="95250" marT="95271" marB="95271"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tr>
              <a:tr h="464923">
                <a:tc>
                  <a:txBody>
                    <a:bodyPr/>
                    <a:lstStyle/>
                    <a:p>
                      <a:pPr algn="l" fontAlgn="base"/>
                      <a:r>
                        <a:rPr lang="en-US" sz="1800" b="1">
                          <a:solidFill>
                            <a:srgbClr val="191E23"/>
                          </a:solidFill>
                          <a:effectLst/>
                          <a:latin typeface="inherit"/>
                        </a:rPr>
                        <a:t>Third class</a:t>
                      </a:r>
                      <a:endParaRPr lang="en-US" sz="1800">
                        <a:solidFill>
                          <a:srgbClr val="191E23"/>
                        </a:solidFill>
                        <a:effectLst/>
                        <a:latin typeface="Noto Serif"/>
                      </a:endParaRPr>
                    </a:p>
                  </a:txBody>
                  <a:tcPr marL="95250" marR="95250" marT="95271" marB="95271"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AFAFA"/>
                    </a:solidFill>
                  </a:tcPr>
                </a:tc>
                <a:tc>
                  <a:txBody>
                    <a:bodyPr/>
                    <a:lstStyle/>
                    <a:p>
                      <a:pPr algn="ctr" fontAlgn="ctr"/>
                      <a:r>
                        <a:rPr lang="en-US" sz="1800" dirty="0">
                          <a:effectLst/>
                        </a:rPr>
                        <a:t>25%</a:t>
                      </a:r>
                    </a:p>
                  </a:txBody>
                  <a:tcPr marL="95250" marR="95250" marT="95271" marB="95271"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AFAFA"/>
                    </a:solidFill>
                  </a:tcPr>
                </a:tc>
              </a:tr>
            </a:tbl>
          </a:graphicData>
        </a:graphic>
      </p:graphicFrame>
      <p:sp>
        <p:nvSpPr>
          <p:cNvPr id="10262" name="Rectangle 6"/>
          <p:cNvSpPr>
            <a:spLocks noChangeArrowheads="1"/>
          </p:cNvSpPr>
          <p:nvPr/>
        </p:nvSpPr>
        <p:spPr bwMode="auto">
          <a:xfrm>
            <a:off x="2514600" y="838201"/>
            <a:ext cx="75438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800">
                <a:solidFill>
                  <a:srgbClr val="191E23"/>
                </a:solidFill>
                <a:latin typeface="inherit"/>
              </a:rPr>
              <a:t>2.   Absorption of Bricks</a:t>
            </a:r>
          </a:p>
          <a:p>
            <a:pPr>
              <a:spcBef>
                <a:spcPct val="0"/>
              </a:spcBef>
              <a:buFontTx/>
              <a:buNone/>
            </a:pPr>
            <a:endParaRPr lang="en-US" sz="1800" b="1">
              <a:solidFill>
                <a:srgbClr val="191E23"/>
              </a:solidFill>
              <a:latin typeface="Noto Serif"/>
            </a:endParaRPr>
          </a:p>
          <a:p>
            <a:pPr>
              <a:spcBef>
                <a:spcPct val="0"/>
              </a:spcBef>
              <a:buFontTx/>
              <a:buNone/>
            </a:pPr>
            <a:r>
              <a:rPr lang="en-US" sz="2400">
                <a:solidFill>
                  <a:srgbClr val="191E23"/>
                </a:solidFill>
                <a:latin typeface="Noto Serif"/>
              </a:rPr>
              <a:t>Bricks are generally absorbs water but having limits. Absorption limit percentage by weight for different classes of bricks is tabulated below</a:t>
            </a:r>
            <a:r>
              <a:rPr lang="en-US" sz="1800">
                <a:solidFill>
                  <a:srgbClr val="191E23"/>
                </a:solidFill>
                <a:latin typeface="Noto Serif"/>
              </a:rPr>
              <a:t>.</a:t>
            </a:r>
          </a:p>
        </p:txBody>
      </p:sp>
    </p:spTree>
    <p:extLst>
      <p:ext uri="{BB962C8B-B14F-4D97-AF65-F5344CB8AC3E}">
        <p14:creationId xmlns:p14="http://schemas.microsoft.com/office/powerpoint/2010/main" val="3250673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1251</Words>
  <Application>Microsoft Office PowerPoint</Application>
  <PresentationFormat>Widescreen</PresentationFormat>
  <Paragraphs>113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inherit</vt:lpstr>
      <vt:lpstr>Noto Serif</vt:lpstr>
      <vt:lpstr>Office Theme</vt:lpstr>
      <vt:lpstr>BRICKS</vt:lpstr>
      <vt:lpstr>CLASSIFICATION OF BRICKS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CLASSIFICATION OF BRICKS (cont’d)</vt:lpstr>
      <vt:lpstr>BRICK EARTH</vt:lpstr>
      <vt:lpstr>BRICK EARTH (cont’d)</vt:lpstr>
      <vt:lpstr>HARMFUL INGREDIENTS PRESENT IN BRICK EARTH</vt:lpstr>
      <vt:lpstr>Site selection for manufacturing of bricks</vt:lpstr>
      <vt:lpstr>PowerPoint Presentation</vt:lpstr>
      <vt:lpstr> MANUFACTURE OF BRICKS FROM CLAY</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BRICKS</dc:title>
  <dc:creator>Usman Ismail</dc:creator>
  <cp:lastModifiedBy>Usman Ismail</cp:lastModifiedBy>
  <cp:revision>2</cp:revision>
  <dcterms:created xsi:type="dcterms:W3CDTF">2020-04-26T13:38:43Z</dcterms:created>
  <dcterms:modified xsi:type="dcterms:W3CDTF">2020-04-26T14:54:07Z</dcterms:modified>
</cp:coreProperties>
</file>